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83" r:id="rId17"/>
    <p:sldId id="272" r:id="rId18"/>
    <p:sldId id="273" r:id="rId19"/>
    <p:sldId id="274" r:id="rId20"/>
    <p:sldId id="275" r:id="rId21"/>
    <p:sldId id="284" r:id="rId22"/>
    <p:sldId id="276" r:id="rId23"/>
    <p:sldId id="277" r:id="rId24"/>
    <p:sldId id="278" r:id="rId25"/>
    <p:sldId id="279" r:id="rId26"/>
    <p:sldId id="280" r:id="rId27"/>
    <p:sldId id="282" r:id="rId28"/>
    <p:sldId id="281" r:id="rId29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B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94660"/>
  </p:normalViewPr>
  <p:slideViewPr>
    <p:cSldViewPr>
      <p:cViewPr varScale="1">
        <p:scale>
          <a:sx n="107" d="100"/>
          <a:sy n="107" d="100"/>
        </p:scale>
        <p:origin x="-187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332C2-0B37-4C31-9443-E5E6230218E1}" type="datetimeFigureOut">
              <a:rPr lang="fr-CA"/>
              <a:pPr>
                <a:defRPr/>
              </a:pPr>
              <a:t>2016-02-11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69601-4A87-4693-B685-8C180B16DBB8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3633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8FD1B-D726-4AF2-B3C7-B27FA863CB15}" type="datetimeFigureOut">
              <a:rPr lang="fr-CA"/>
              <a:pPr>
                <a:defRPr/>
              </a:pPr>
              <a:t>2016-02-11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C1E07-4129-4CB6-90CD-327A9FC38BE3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85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8CE63-7807-48E3-B2F2-8C7229FA7862}" type="datetimeFigureOut">
              <a:rPr lang="fr-CA"/>
              <a:pPr>
                <a:defRPr/>
              </a:pPr>
              <a:t>2016-02-11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1DC1F-FCB3-4E04-961E-5BE3299F4D1A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322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CCD7A-0C43-42FC-A30F-27FFC53D57DF}" type="datetimeFigureOut">
              <a:rPr lang="fr-CA"/>
              <a:pPr>
                <a:defRPr/>
              </a:pPr>
              <a:t>2016-02-11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501D4-3CE4-4B38-9353-B6980DFF7099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798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4C327-DF08-4B8E-A60E-B8C8B83E5CB7}" type="datetimeFigureOut">
              <a:rPr lang="fr-CA"/>
              <a:pPr>
                <a:defRPr/>
              </a:pPr>
              <a:t>2016-02-11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5CA83-963B-4EED-8446-4BA5919405B2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797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5F653-6DD5-4FF9-8FEB-D25A6C7BDA8B}" type="datetimeFigureOut">
              <a:rPr lang="fr-CA"/>
              <a:pPr>
                <a:defRPr/>
              </a:pPr>
              <a:t>2016-02-11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7CCF2-C33D-42CD-8768-AD584CF84EDF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17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8A87D-1A22-4FBE-B63C-4F04AE77E687}" type="datetimeFigureOut">
              <a:rPr lang="fr-CA"/>
              <a:pPr>
                <a:defRPr/>
              </a:pPr>
              <a:t>2016-02-11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2972A-EA7B-4200-9403-9B8FABED07AF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1281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A984-E4FB-4C75-9BBA-5A9166531971}" type="datetimeFigureOut">
              <a:rPr lang="fr-CA"/>
              <a:pPr>
                <a:defRPr/>
              </a:pPr>
              <a:t>2016-02-11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EE6C2-333E-4B81-8BB3-D9AB17E4AB7A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1287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208EE-C812-4E4E-AF83-7304C1B6364D}" type="datetimeFigureOut">
              <a:rPr lang="fr-CA"/>
              <a:pPr>
                <a:defRPr/>
              </a:pPr>
              <a:t>2016-02-11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EA9DB-077A-493F-95C1-F59270D34644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5156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1DFF-54FF-4BB0-A333-07ABA998690D}" type="datetimeFigureOut">
              <a:rPr lang="fr-CA"/>
              <a:pPr>
                <a:defRPr/>
              </a:pPr>
              <a:t>2016-02-11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529B6-7A24-4500-89DD-EFF646107848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892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4C921-0B1F-4BB6-B36F-16E181A98520}" type="datetimeFigureOut">
              <a:rPr lang="fr-CA"/>
              <a:pPr>
                <a:defRPr/>
              </a:pPr>
              <a:t>2016-02-11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51004-8AA0-4283-B340-E0217F2F7C9A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937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EB8B7">
                <a:lumMod val="62000"/>
              </a:srgbClr>
            </a:gs>
            <a:gs pos="25000">
              <a:schemeClr val="accent1">
                <a:tint val="44500"/>
                <a:satMod val="160000"/>
                <a:lumMod val="19000"/>
                <a:lumOff val="81000"/>
                <a:alpha val="1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fr-CA" altLang="fr-FR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fr-CA" alt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B6C552-F3EF-4F18-90C8-0F0B987D4084}" type="datetimeFigureOut">
              <a:rPr lang="fr-CA"/>
              <a:pPr>
                <a:defRPr/>
              </a:pPr>
              <a:t>2016-02-11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D93531-5254-4ADA-8670-9219ED4CE00D}" type="slidenum">
              <a:rPr lang="fr-CA"/>
              <a:pPr>
                <a:defRPr/>
              </a:pPr>
              <a:t>‹N°›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750" y="722346"/>
            <a:ext cx="3814763" cy="503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38138"/>
            <a:ext cx="3878263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404664"/>
            <a:ext cx="3954462" cy="5721350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242401" y="764704"/>
            <a:ext cx="3389301" cy="504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en arrivant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sur la place du marché,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ils comprirent que tout le monde parlait d’eux.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-- Quel drôle de couple !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Même les enfants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s’y mettaient: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-- Oh! Le minus !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c’est bientôt toute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 ville qui se mit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à se moquer.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76056" y="548680"/>
            <a:ext cx="3672657" cy="5544616"/>
          </a:xfrm>
          <a:prstGeom prst="wedgeRectCallout">
            <a:avLst>
              <a:gd name="adj1" fmla="val -90519"/>
              <a:gd name="adj2" fmla="val 313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5328591" cy="5853765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912541" y="1396247"/>
            <a:ext cx="2808312" cy="352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-- Filons d’ici,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cria Girafe.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À Croco-Ville !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Là-bas,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au moins,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on nous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laissera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tranquille …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5244009" cy="5688632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912541" y="1396247"/>
            <a:ext cx="2808312" cy="2964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À Croco-Ville,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ils purent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 remettre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 leurs émotions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devant un bon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chocolat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chaud.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32656"/>
            <a:ext cx="5313937" cy="5904656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877039" y="764704"/>
            <a:ext cx="2808312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Puis ils décidèrent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d’aller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au cinéma.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quelque chose n’allait pas.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Au lieu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 regarder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l’écran,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tous les spectateurs chuchotaient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se tournaient vers eux.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404663"/>
            <a:ext cx="4032448" cy="5749615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219715" y="504832"/>
            <a:ext cx="3389301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À la sortie,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un attroupement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s’était formé.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-- Regardez. C’est elle qui faisait une grande ombre sur l’écran.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-- Quel drôle de couple !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Puis les gens se mirent à ricaner.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les enfants décampaient, effrayés par l’immense Girafe …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6056" y="404664"/>
            <a:ext cx="3672657" cy="5832648"/>
          </a:xfrm>
          <a:prstGeom prst="wedgeRectCallout">
            <a:avLst>
              <a:gd name="adj1" fmla="val -77466"/>
              <a:gd name="adj2" fmla="val 3103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6632"/>
            <a:ext cx="4176464" cy="6396386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292080" y="1556792"/>
            <a:ext cx="3177247" cy="368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Crocodile et Girafe étaient désespérés.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 ne leur restait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plus qu’à rentrer.</a:t>
            </a:r>
          </a:p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Chez eux, au moins, personne ne se moquait, et personne n’avait peur …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5292080" y="1628800"/>
            <a:ext cx="317724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soudain,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ils entendirent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des cris et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 sirène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du camion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 pompiers …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5728"/>
            <a:ext cx="4105637" cy="614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67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332656"/>
            <a:ext cx="4902121" cy="6048672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580112" y="1124744"/>
            <a:ext cx="317724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Sans perdre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une minute,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Girafe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empoigna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Crocodile et,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à toutes jambes,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 précipita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vers le lieu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 l’accident.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404664"/>
            <a:ext cx="4056062" cy="5708650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076057" y="451113"/>
            <a:ext cx="3532960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Une maison était en feu.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D’épais nuages de fumée s’échappaient des fenêtres.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Prisonniers des flammes, une pauvre grand-mère et ses petits-enfants criaient à l’aide.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ce camion de pompiers qui n’arrivait pas …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 fallait agir. 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vite !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32040" y="404664"/>
            <a:ext cx="3816673" cy="5832648"/>
          </a:xfrm>
          <a:prstGeom prst="wedgeRectCallout">
            <a:avLst>
              <a:gd name="adj1" fmla="val -75774"/>
              <a:gd name="adj2" fmla="val 3514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476672"/>
            <a:ext cx="4104456" cy="5915978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388711" y="1531238"/>
            <a:ext cx="2520637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Girafe essaya bien d’atteindre le dernier étage, mais elle était trop petite …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 lui manquant juste l’équivalant de la taille de crocodile …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80878" y="1340768"/>
            <a:ext cx="2736304" cy="4392488"/>
          </a:xfrm>
          <a:prstGeom prst="wedgeRectCallout">
            <a:avLst>
              <a:gd name="adj1" fmla="val -82982"/>
              <a:gd name="adj2" fmla="val 4499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3375"/>
            <a:ext cx="4752975" cy="6102350"/>
          </a:xfrm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5364163" y="620713"/>
            <a:ext cx="3529012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Crocodile aimait Girafe;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Girafe aimait Crocodile.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Girafe était immense</a:t>
            </a:r>
            <a:b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Crocodile tout petit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malgré cela, 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ils formaient un couple.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Ils habitaient ensemble une maison qu’ils avaient imaginée </a:t>
            </a: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pour </a:t>
            </a: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qu’ils n’aient plus jamais à se soucier de leur différence de taille.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7" y="476672"/>
            <a:ext cx="8157949" cy="4282923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715136" y="4869160"/>
            <a:ext cx="7848872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En un regard, nos deux amoureux surent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exactement ce qui leur restait à faire.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32656"/>
            <a:ext cx="7079502" cy="4959674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727971" y="5517232"/>
            <a:ext cx="7848872" cy="91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Crocodile retint son souffle et s’élança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dans l’escalier enfumé vers le dernier étage.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46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5040559" cy="6221144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732241" y="1196752"/>
            <a:ext cx="1656183" cy="214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Girafe, elle,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se mit à faire l’échelle.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5936" y="260648"/>
            <a:ext cx="4440932" cy="6272647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827585" y="982052"/>
            <a:ext cx="2016223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Arrivé à l’étage, Crocodile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fit descendre un à un tous les enfants.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Puis ce fut au tour de la grand-mère.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683566" y="692697"/>
            <a:ext cx="2304258" cy="4392488"/>
          </a:xfrm>
          <a:prstGeom prst="wedgeRectCallout">
            <a:avLst>
              <a:gd name="adj1" fmla="val -100843"/>
              <a:gd name="adj2" fmla="val -303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3938"/>
            <a:ext cx="4463689" cy="6187390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734001" y="548680"/>
            <a:ext cx="2808312" cy="573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qui allait sauver Crocodile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à présent ?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 fumée devenait de plus en plus épaisse …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entre lui et Girafe,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 manquait à nouveau exactement la taille d’un crocodile …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-- Saute, cria Girafe.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968" y="332656"/>
            <a:ext cx="4176713" cy="5907088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825603" y="620688"/>
            <a:ext cx="2376263" cy="522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… pour atterrir plie dans les bras de Girafe !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Quelle joie !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Tout le monde était sain et sauf.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-- Hourra ! criait la foule, hourra !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vive le drôle de couple !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683566" y="476672"/>
            <a:ext cx="2736306" cy="5688632"/>
          </a:xfrm>
          <a:prstGeom prst="wedgeRectCallout">
            <a:avLst>
              <a:gd name="adj1" fmla="val -105385"/>
              <a:gd name="adj2" fmla="val 4292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0015"/>
            <a:ext cx="4936600" cy="4201113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508104" y="260648"/>
            <a:ext cx="324036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Ce soir-là, les habitants de Girafe-Ville et de Croco-Ville se réunirent et organisèrent un grand banquet en l’honneur des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deux héros.</a:t>
            </a:r>
          </a:p>
          <a:p>
            <a:pPr algn="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On ne parlait plus que de leur exploit.</a:t>
            </a: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395536" y="4581128"/>
            <a:ext cx="8208912" cy="188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Girafes et crocodiles décidèrent de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reconstruire ensemble la maison incendiée.</a:t>
            </a:r>
          </a:p>
          <a:p>
            <a:pPr algn="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Des amitiés nouvelles virent le jour …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quelques drôles de couples 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24" y="999410"/>
            <a:ext cx="3505939" cy="4517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55976" y="476672"/>
            <a:ext cx="4262612" cy="522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200"/>
              </a:lnSpc>
              <a:spcBef>
                <a:spcPts val="1200"/>
              </a:spcBef>
            </a:pPr>
            <a:r>
              <a:rPr lang="fr-CA" altLang="fr-F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Crocodile aimait </a:t>
            </a:r>
            <a:r>
              <a:rPr lang="fr-CA" altLang="fr-F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Girafe, Girafe aime Crocodile.</a:t>
            </a:r>
          </a:p>
          <a:p>
            <a:pPr lvl="0">
              <a:lnSpc>
                <a:spcPts val="3200"/>
              </a:lnSpc>
              <a:spcBef>
                <a:spcPts val="1200"/>
              </a:spcBef>
            </a:pPr>
            <a:r>
              <a:rPr lang="fr-CA" altLang="fr-F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Girafe </a:t>
            </a:r>
            <a:r>
              <a:rPr lang="fr-CA" altLang="fr-F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était </a:t>
            </a:r>
            <a:r>
              <a:rPr lang="fr-CA" altLang="fr-F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immense,</a:t>
            </a:r>
            <a:r>
              <a:rPr lang="fr-CA" altLang="fr-F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/>
            </a:r>
            <a:br>
              <a:rPr lang="fr-CA" altLang="fr-F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Crocodile tout </a:t>
            </a:r>
            <a:r>
              <a:rPr lang="fr-CA" altLang="fr-F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petit.</a:t>
            </a:r>
          </a:p>
          <a:p>
            <a:pPr lvl="0">
              <a:lnSpc>
                <a:spcPts val="3200"/>
              </a:lnSpc>
              <a:spcBef>
                <a:spcPts val="1200"/>
              </a:spcBef>
            </a:pPr>
            <a:r>
              <a:rPr lang="fr-CA" altLang="fr-F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Ce n’est pas un problème pour eux, puisqu’ils sont amoureux.</a:t>
            </a:r>
          </a:p>
          <a:p>
            <a:pPr lvl="0">
              <a:lnSpc>
                <a:spcPts val="3200"/>
              </a:lnSpc>
              <a:spcBef>
                <a:spcPts val="1200"/>
              </a:spcBef>
            </a:pPr>
            <a:r>
              <a:rPr lang="fr-CA" altLang="fr-F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les autres voient d’un mauvais œil ce couple trop étrange.</a:t>
            </a:r>
          </a:p>
          <a:p>
            <a:pPr lvl="0">
              <a:lnSpc>
                <a:spcPts val="3200"/>
              </a:lnSpc>
              <a:spcBef>
                <a:spcPts val="1200"/>
              </a:spcBef>
            </a:pPr>
            <a:r>
              <a:rPr lang="fr-CA" altLang="fr-FR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partout où ils passent, tout le monde se moque d’eux. </a:t>
            </a:r>
            <a:endParaRPr lang="fr-CA" altLang="fr-FR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8" y="2636912"/>
            <a:ext cx="5608605" cy="3645868"/>
          </a:xfrm>
        </p:spPr>
      </p:pic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611188" y="620713"/>
            <a:ext cx="47529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800" dirty="0">
                <a:latin typeface="Candara" pitchFamily="34" charset="0"/>
              </a:rPr>
              <a:t>Montage réalisé par René Gélinas </a:t>
            </a:r>
            <a:br>
              <a:rPr lang="fr-CA" altLang="fr-FR" sz="1800" dirty="0">
                <a:latin typeface="Candara" pitchFamily="34" charset="0"/>
              </a:rPr>
            </a:br>
            <a:r>
              <a:rPr lang="fr-CA" altLang="fr-FR" sz="1800" dirty="0">
                <a:latin typeface="Candara" pitchFamily="34" charset="0"/>
              </a:rPr>
              <a:t>pour les élèves de l’école de L’Étoile (Lévis) </a:t>
            </a:r>
            <a:br>
              <a:rPr lang="fr-CA" altLang="fr-FR" sz="1800" dirty="0">
                <a:latin typeface="Candara" pitchFamily="34" charset="0"/>
              </a:rPr>
            </a:br>
            <a:r>
              <a:rPr lang="fr-CA" altLang="fr-FR" sz="1800" dirty="0">
                <a:latin typeface="Candara" pitchFamily="34" charset="0"/>
              </a:rPr>
              <a:t>le </a:t>
            </a:r>
            <a:r>
              <a:rPr lang="fr-CA" altLang="fr-FR" sz="1800" dirty="0" smtClean="0">
                <a:latin typeface="Candara" pitchFamily="34" charset="0"/>
              </a:rPr>
              <a:t>10 </a:t>
            </a:r>
            <a:r>
              <a:rPr lang="fr-CA" altLang="fr-FR" sz="1800" dirty="0">
                <a:latin typeface="Candara" pitchFamily="34" charset="0"/>
              </a:rPr>
              <a:t>février 2016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A" altLang="fr-FR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A" altLang="fr-FR" sz="1800" dirty="0">
                <a:latin typeface="Candara" pitchFamily="34" charset="0"/>
              </a:rPr>
              <a:t>pour des fins d’animation de le lecture </a:t>
            </a:r>
            <a:br>
              <a:rPr lang="fr-CA" altLang="fr-FR" sz="1800" dirty="0">
                <a:latin typeface="Candara" pitchFamily="34" charset="0"/>
              </a:rPr>
            </a:br>
            <a:r>
              <a:rPr lang="fr-CA" altLang="fr-FR" sz="1800" dirty="0">
                <a:latin typeface="Candara" pitchFamily="34" charset="0"/>
              </a:rPr>
              <a:t>et du livre dans les classes </a:t>
            </a:r>
            <a:r>
              <a:rPr lang="fr-CA" altLang="fr-FR" sz="1800" dirty="0" smtClean="0">
                <a:latin typeface="Candara" pitchFamily="34" charset="0"/>
              </a:rPr>
              <a:t>du préscolaire.</a:t>
            </a:r>
            <a:endParaRPr lang="fr-CA" altLang="fr-FR" sz="1800" dirty="0">
              <a:latin typeface="Candar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1498600"/>
            <a:ext cx="203676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765175"/>
            <a:ext cx="20193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333375"/>
            <a:ext cx="4105275" cy="5954713"/>
          </a:xfrm>
        </p:spPr>
      </p:pic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5148064" y="909875"/>
            <a:ext cx="3528641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C’est un jour paisible.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Crocodile et Girafe flânaient dans la campagne.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Un jour paisible,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mais un peu ennuyeux …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-- Et si on allait faire une tour en ville, proposa Crocodile.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76056" y="861149"/>
            <a:ext cx="3672657" cy="4608611"/>
          </a:xfrm>
          <a:prstGeom prst="wedgeRectCallout">
            <a:avLst>
              <a:gd name="adj1" fmla="val -96805"/>
              <a:gd name="adj2" fmla="val 469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152868" cy="6157330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219700" y="620713"/>
            <a:ext cx="3673475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-- Quelle ville ? </a:t>
            </a:r>
            <a:b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Demanda Girafe.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Croco-Ville ou Girafe-Ville ?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Une pièce lancée en l’air décida pour eux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endParaRPr lang="fr-CA" altLang="fr-FR" sz="2400" dirty="0"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endParaRPr lang="fr-CA" altLang="fr-FR" sz="2400" dirty="0"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endParaRPr lang="fr-CA" altLang="fr-FR" sz="2400" dirty="0"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endParaRPr lang="fr-CA" altLang="fr-FR" sz="2400" dirty="0">
              <a:latin typeface="Candara" pitchFamily="34" charset="0"/>
            </a:endParaRP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-- Pile ! </a:t>
            </a:r>
            <a:b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C’est Girafe-Ville, </a:t>
            </a: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/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dit Crocodile</a:t>
            </a: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</a:t>
            </a:r>
          </a:p>
          <a:p>
            <a:pPr eaLnBrk="1" hangingPunct="1">
              <a:lnSpc>
                <a:spcPts val="3200"/>
              </a:lnSpc>
              <a:spcBef>
                <a:spcPct val="0"/>
              </a:spcBef>
              <a:buFontTx/>
              <a:buNone/>
            </a:pPr>
            <a:r>
              <a:rPr lang="fr-CA" alt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En voiture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332656"/>
            <a:ext cx="4000500" cy="5830888"/>
          </a:xfrm>
        </p:spPr>
      </p:pic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5215147" y="2924944"/>
            <a:ext cx="3389301" cy="214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Ils grimpèrent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dans la </a:t>
            </a:r>
            <a:r>
              <a:rPr lang="fr-CA" alt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crocomobile</a:t>
            </a: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,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hop !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direction 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 grande ville.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76056" y="2780928"/>
            <a:ext cx="3672657" cy="2688832"/>
          </a:xfrm>
          <a:prstGeom prst="wedgeRectCallout">
            <a:avLst>
              <a:gd name="adj1" fmla="val -76500"/>
              <a:gd name="adj2" fmla="val 4922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404664"/>
            <a:ext cx="4057650" cy="5821363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215147" y="2924944"/>
            <a:ext cx="3389301" cy="253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À peine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arrivés,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Ils dégustèrent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une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gigantesque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glace …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76056" y="2780928"/>
            <a:ext cx="3672657" cy="2808312"/>
          </a:xfrm>
          <a:prstGeom prst="wedgeRectCallout">
            <a:avLst>
              <a:gd name="adj1" fmla="val -95354"/>
              <a:gd name="adj2" fmla="val 5017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4464496" cy="5688753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148064" y="2132856"/>
            <a:ext cx="3389301" cy="214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… puis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 délicieux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bonbons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à l’odeur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alléchante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476672"/>
            <a:ext cx="3978275" cy="5618163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217733" y="681004"/>
            <a:ext cx="3389301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Dans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un magasin,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Girafe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essaya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plusieurs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robes,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tandis que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Crocodile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cherchait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pour elle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les chaussures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assorties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76056" y="548680"/>
            <a:ext cx="3672657" cy="5328592"/>
          </a:xfrm>
          <a:prstGeom prst="wedgeRectCallout">
            <a:avLst>
              <a:gd name="adj1" fmla="val -87377"/>
              <a:gd name="adj2" fmla="val 418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10" y="550996"/>
            <a:ext cx="5021143" cy="5614307"/>
          </a:xfrm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5912541" y="1396247"/>
            <a:ext cx="2808312" cy="37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Ils s’amusaient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comme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des fous,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 ils ne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remarquaient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pas les regards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que leur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lançaient</a:t>
            </a:r>
            <a:b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fr-CA" alt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les habitants.</a:t>
            </a:r>
            <a:endParaRPr lang="fr-CA" alt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250</Words>
  <Application>Microsoft Office PowerPoint</Application>
  <PresentationFormat>Affichage à l'écran (4:3)</PresentationFormat>
  <Paragraphs>77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29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René Gélinas</dc:creator>
  <cp:lastModifiedBy>René Gélinas</cp:lastModifiedBy>
  <cp:revision>36</cp:revision>
  <dcterms:created xsi:type="dcterms:W3CDTF">2016-02-02T19:12:24Z</dcterms:created>
  <dcterms:modified xsi:type="dcterms:W3CDTF">2016-02-11T15:29:56Z</dcterms:modified>
</cp:coreProperties>
</file>